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5" r:id="rId4"/>
    <p:sldId id="298" r:id="rId5"/>
    <p:sldId id="310" r:id="rId6"/>
    <p:sldId id="311" r:id="rId7"/>
    <p:sldId id="312" r:id="rId8"/>
    <p:sldId id="313" r:id="rId9"/>
    <p:sldId id="288" r:id="rId10"/>
    <p:sldId id="289" r:id="rId11"/>
    <p:sldId id="299" r:id="rId12"/>
    <p:sldId id="300" r:id="rId13"/>
    <p:sldId id="302" r:id="rId14"/>
    <p:sldId id="305" r:id="rId15"/>
    <p:sldId id="316" r:id="rId16"/>
    <p:sldId id="301" r:id="rId17"/>
    <p:sldId id="309" r:id="rId18"/>
    <p:sldId id="306" r:id="rId19"/>
    <p:sldId id="307" r:id="rId20"/>
    <p:sldId id="308" r:id="rId21"/>
    <p:sldId id="291" r:id="rId22"/>
    <p:sldId id="315" r:id="rId23"/>
    <p:sldId id="269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D452E-2017-4429-8849-FDED2B0E4DF4}" v="9" dt="2023-05-28T06:30:47.193"/>
    <p1510:client id="{3D118D0F-F242-13DB-0441-A0AEA241F481}" v="412" dt="2023-06-02T07:42:27.163"/>
    <p1510:client id="{B48B2B35-5622-46FC-8D56-3A62EAA15F2C}" v="1" dt="2023-05-28T05:11:37.396"/>
    <p1510:client id="{CB21B917-C0D9-4129-8FBC-A36A2414FC54}" v="245" dt="2023-05-31T12:05:01.843"/>
    <p1510:client id="{CF90E292-E9F4-9A8A-546F-BE2934510B97}" v="1745" dt="2023-06-05T07:06:45.250"/>
    <p1510:client id="{D9CD788B-09C5-0741-85C3-8E06F9ABF093}" v="63" dt="2023-06-01T07:17:44.321"/>
    <p1510:client id="{EE6F95D6-A47B-C83D-492E-D80A5570978C}" v="24" dt="2023-05-31T07:34:24.742"/>
    <p1510:client id="{F42407E1-49CA-DACB-399F-17D4A229B3D9}" v="852" dt="2023-05-31T11:35:59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5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5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4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57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83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473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71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70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23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90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3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46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67553" y="309282"/>
            <a:ext cx="11492753" cy="9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67553" y="1497106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AE8C7-73AF-44D9-9BCA-335513F90FD7}" type="datetimeFigureOut">
              <a:rPr kumimoji="1" lang="ja-JP" altLang="en-US" smtClean="0"/>
              <a:t>2023/6/4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448800" y="493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816E5-CA5D-41A0-8611-4C8FD76629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67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n"/>
        <a:defRPr kumimoji="1"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u"/>
        <a:defRPr kumimoji="1" sz="2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2706" y="1122363"/>
            <a:ext cx="11071412" cy="2387600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メディアコンピューティング</a:t>
            </a:r>
            <a:r>
              <a:rPr kumimoji="1" lang="en-US" altLang="ja-JP" dirty="0"/>
              <a:t>2023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46412" y="385305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3600">
                <a:ea typeface="游ゴシック"/>
              </a:rPr>
              <a:t>第8回</a:t>
            </a:r>
          </a:p>
          <a:p>
            <a:r>
              <a:rPr lang="ja-JP" altLang="en-US" sz="4000">
                <a:ea typeface="游ゴシック"/>
              </a:rPr>
              <a:t>２値画像処理</a:t>
            </a:r>
          </a:p>
        </p:txBody>
      </p:sp>
    </p:spTree>
    <p:extLst>
      <p:ext uri="{BB962C8B-B14F-4D97-AF65-F5344CB8AC3E}">
        <p14:creationId xmlns:p14="http://schemas.microsoft.com/office/powerpoint/2010/main" val="212014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輪郭追跡①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44927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ea typeface="游ゴシック"/>
              </a:rPr>
              <a:t>連結成分の境界を求める</a:t>
            </a:r>
            <a:endParaRPr lang="ja-JP" altLang="en-US" dirty="0">
              <a:ea typeface="游ゴシック"/>
            </a:endParaRPr>
          </a:p>
          <a:p>
            <a:pPr marL="0" indent="0">
              <a:lnSpc>
                <a:spcPct val="110000"/>
              </a:lnSpc>
              <a:buClr>
                <a:srgbClr val="203864"/>
              </a:buClr>
              <a:buNone/>
            </a:pPr>
            <a:endParaRPr lang="en-US" altLang="ja-JP" dirty="0">
              <a:ea typeface="游ゴシック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D0435A1-B377-6A1A-D509-3F91773C7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2" t="21790" r="56834" b="24980"/>
          <a:stretch/>
        </p:blipFill>
        <p:spPr>
          <a:xfrm>
            <a:off x="1412630" y="2341684"/>
            <a:ext cx="3528066" cy="400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CE1B6-68BB-AA51-6DE2-CD8086022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2" t="22568" r="18867" b="24202"/>
          <a:stretch/>
        </p:blipFill>
        <p:spPr>
          <a:xfrm>
            <a:off x="6582506" y="2341683"/>
            <a:ext cx="3832818" cy="40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6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輪郭追跡②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44927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ラスタスキャン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白画素から黒画素へ変わる画素の探索</a:t>
            </a:r>
          </a:p>
          <a:p>
            <a:pPr marL="0" indent="0">
              <a:lnSpc>
                <a:spcPct val="110000"/>
              </a:lnSpc>
              <a:buClr>
                <a:srgbClr val="203864"/>
              </a:buClr>
              <a:buNone/>
            </a:pPr>
            <a:endParaRPr lang="en-US" altLang="ja-JP" dirty="0">
              <a:ea typeface="游ゴシック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5F59A8F-21BC-EA5F-17B2-0F6CCEEC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15" y="2859431"/>
            <a:ext cx="5798969" cy="35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4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輪郭追跡③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44927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最初に見つかった黒画素から右（左）まわりに探索</a:t>
            </a:r>
            <a:endParaRPr lang="ja-JP" altLang="en-US">
              <a:ea typeface="游ゴシック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次の移動点が追跡済みの場合は終了</a:t>
            </a:r>
            <a:endParaRPr lang="ja-JP" altLang="en-US">
              <a:ea typeface="游ゴシック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ea typeface="游ゴシック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8F1D07E-83ED-5363-3EF3-CEE49CFDC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6" r="16602" b="-212"/>
          <a:stretch/>
        </p:blipFill>
        <p:spPr>
          <a:xfrm>
            <a:off x="1858108" y="2896216"/>
            <a:ext cx="3286055" cy="3257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AAE027-826E-B95E-8815-51FA6D9D2E49}"/>
              </a:ext>
            </a:extLst>
          </p:cNvPr>
          <p:cNvSpPr txBox="1"/>
          <p:nvPr/>
        </p:nvSpPr>
        <p:spPr>
          <a:xfrm>
            <a:off x="2472675" y="6176471"/>
            <a:ext cx="20374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外輪郭の場合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9C51233B-4C31-19ED-AA7D-FE8E9C121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1" r="16594" b="-343"/>
          <a:stretch/>
        </p:blipFill>
        <p:spPr>
          <a:xfrm>
            <a:off x="6453553" y="2896215"/>
            <a:ext cx="3290176" cy="32689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50A1B-2E7F-4594-2F6A-CFD33484C0B6}"/>
              </a:ext>
            </a:extLst>
          </p:cNvPr>
          <p:cNvSpPr txBox="1"/>
          <p:nvPr/>
        </p:nvSpPr>
        <p:spPr>
          <a:xfrm>
            <a:off x="7079843" y="6176470"/>
            <a:ext cx="20374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内輪郭の場合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1350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膨張・収縮処理①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449272"/>
            <a:ext cx="11492753" cy="52243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膨張: 隣接に白画素がある黒画素を白画素に変換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r>
              <a:rPr lang="en-US" altLang="ja-JP" dirty="0" err="1">
                <a:latin typeface="Courier New"/>
                <a:ea typeface="游ゴシック"/>
                <a:cs typeface="Courier New"/>
              </a:rPr>
              <a:t>収縮</a:t>
            </a:r>
            <a:r>
              <a:rPr lang="en-US" altLang="ja-JP" dirty="0">
                <a:latin typeface="Courier New"/>
                <a:ea typeface="游ゴシック"/>
                <a:cs typeface="Courier New"/>
              </a:rPr>
              <a:t>: </a:t>
            </a:r>
            <a:r>
              <a:rPr lang="en-US" altLang="ja-JP" dirty="0" err="1">
                <a:latin typeface="Courier New"/>
                <a:ea typeface="游ゴシック"/>
                <a:cs typeface="Courier New"/>
              </a:rPr>
              <a:t>隣接に黒画素がある白画素を黒画素に変換</a:t>
            </a:r>
            <a:endParaRPr lang="en-US" altLang="ja-JP" dirty="0" err="1">
              <a:ea typeface="游ゴシック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7CDD5AD-D987-C3BD-2184-9360FE495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5" t="29808" r="26068" b="36689"/>
          <a:stretch/>
        </p:blipFill>
        <p:spPr>
          <a:xfrm>
            <a:off x="1078522" y="3171094"/>
            <a:ext cx="2309450" cy="2321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26CA1-D3EC-F4A7-2A10-1180F2DAF8C2}"/>
              </a:ext>
            </a:extLst>
          </p:cNvPr>
          <p:cNvSpPr txBox="1"/>
          <p:nvPr/>
        </p:nvSpPr>
        <p:spPr>
          <a:xfrm>
            <a:off x="1423460" y="5637209"/>
            <a:ext cx="1627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入力画像</a:t>
            </a:r>
            <a:endParaRPr lang="en-US" sz="240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8411D25-DB95-9E2A-F398-53579ED2C550}"/>
              </a:ext>
            </a:extLst>
          </p:cNvPr>
          <p:cNvSpPr/>
          <p:nvPr/>
        </p:nvSpPr>
        <p:spPr>
          <a:xfrm>
            <a:off x="3884012" y="4043368"/>
            <a:ext cx="1097796" cy="67159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7FC2059-8550-483B-6DFE-22A5BC2A5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3" r="19231" b="55128"/>
          <a:stretch/>
        </p:blipFill>
        <p:spPr>
          <a:xfrm>
            <a:off x="5474678" y="3264877"/>
            <a:ext cx="2303588" cy="22273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62AE11-2FF2-781F-2CCD-3872DEFF0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0" t="53205" r="22436" b="10897"/>
          <a:stretch/>
        </p:blipFill>
        <p:spPr>
          <a:xfrm>
            <a:off x="8382000" y="3264877"/>
            <a:ext cx="2514605" cy="22273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8D3205-AE28-F361-C561-CCF78D089ABC}"/>
              </a:ext>
            </a:extLst>
          </p:cNvPr>
          <p:cNvSpPr txBox="1"/>
          <p:nvPr/>
        </p:nvSpPr>
        <p:spPr>
          <a:xfrm>
            <a:off x="5813751" y="5637208"/>
            <a:ext cx="1627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膨張処理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35FDB-EFC9-8776-FAC9-FFD297BCFE00}"/>
              </a:ext>
            </a:extLst>
          </p:cNvPr>
          <p:cNvSpPr txBox="1"/>
          <p:nvPr/>
        </p:nvSpPr>
        <p:spPr>
          <a:xfrm>
            <a:off x="8826581" y="5637207"/>
            <a:ext cx="1627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膨張処理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473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膨張・収縮処理②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449272"/>
            <a:ext cx="11492753" cy="52243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クロージング: 膨張してから収縮する処理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オープニング: 収縮してから膨張する処理</a:t>
            </a:r>
            <a:endParaRPr lang="ja-JP" altLang="en-US" dirty="0">
              <a:ea typeface="游ゴシック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EAAF825B-1A71-CA7E-4C5C-EC908133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5" t="29808" r="26068" b="36689"/>
          <a:stretch/>
        </p:blipFill>
        <p:spPr>
          <a:xfrm>
            <a:off x="785445" y="3171094"/>
            <a:ext cx="2309450" cy="2321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1B682B-0EE9-8EB0-F3B5-8C5CED8AF011}"/>
              </a:ext>
            </a:extLst>
          </p:cNvPr>
          <p:cNvSpPr txBox="1"/>
          <p:nvPr/>
        </p:nvSpPr>
        <p:spPr>
          <a:xfrm>
            <a:off x="1130383" y="5637209"/>
            <a:ext cx="1627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入力画像</a:t>
            </a:r>
            <a:endParaRPr lang="en-US" sz="240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061B07A-4929-BB73-61BE-55A00862387D}"/>
              </a:ext>
            </a:extLst>
          </p:cNvPr>
          <p:cNvSpPr/>
          <p:nvPr/>
        </p:nvSpPr>
        <p:spPr>
          <a:xfrm>
            <a:off x="3356473" y="4043368"/>
            <a:ext cx="1097796" cy="67159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3">
            <a:extLst>
              <a:ext uri="{FF2B5EF4-FFF2-40B4-BE49-F238E27FC236}">
                <a16:creationId xmlns:a16="http://schemas.microsoft.com/office/drawing/2014/main" id="{3CB0E464-B993-102E-888B-15ADD97CB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15" t="23899" r="35033" b="46164"/>
          <a:stretch/>
        </p:blipFill>
        <p:spPr>
          <a:xfrm>
            <a:off x="4671646" y="3174023"/>
            <a:ext cx="2322512" cy="23035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0C86620-6F3B-BA0F-9724-AE260C9B29AC}"/>
              </a:ext>
            </a:extLst>
          </p:cNvPr>
          <p:cNvSpPr txBox="1"/>
          <p:nvPr/>
        </p:nvSpPr>
        <p:spPr>
          <a:xfrm>
            <a:off x="4787982" y="5637208"/>
            <a:ext cx="20960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クロージング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32A4A80-2ADF-BE08-9173-8C23141EA360}"/>
              </a:ext>
            </a:extLst>
          </p:cNvPr>
          <p:cNvSpPr/>
          <p:nvPr/>
        </p:nvSpPr>
        <p:spPr>
          <a:xfrm>
            <a:off x="7213364" y="4060952"/>
            <a:ext cx="1097796" cy="67159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1FF5CB-E271-65D9-EC31-114093706E2B}"/>
              </a:ext>
            </a:extLst>
          </p:cNvPr>
          <p:cNvSpPr txBox="1"/>
          <p:nvPr/>
        </p:nvSpPr>
        <p:spPr>
          <a:xfrm>
            <a:off x="8650735" y="5637207"/>
            <a:ext cx="20960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オープニング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pic>
        <p:nvPicPr>
          <p:cNvPr id="34" name="Picture 34">
            <a:extLst>
              <a:ext uri="{FF2B5EF4-FFF2-40B4-BE49-F238E27FC236}">
                <a16:creationId xmlns:a16="http://schemas.microsoft.com/office/drawing/2014/main" id="{5C961F83-1A35-A1DC-8055-394195171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31" t="19231" r="19231" b="35577"/>
          <a:stretch/>
        </p:blipFill>
        <p:spPr>
          <a:xfrm>
            <a:off x="8528538" y="3223847"/>
            <a:ext cx="2332897" cy="230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4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9647F-6EAB-7248-A296-9EB33FA5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Courier New"/>
                <a:ea typeface="游ゴシック Light"/>
                <a:cs typeface="Courier New"/>
              </a:rPr>
              <a:t>演習</a:t>
            </a:r>
            <a:r>
              <a:rPr lang="en-US" altLang="ja-JP" dirty="0">
                <a:latin typeface="Courier New"/>
                <a:ea typeface="游ゴシック Light"/>
                <a:cs typeface="Courier New"/>
              </a:rPr>
              <a:t>08-03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32F32F-F8C1-1B4C-BB42-9BC385E5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1497106"/>
            <a:ext cx="11824447" cy="5224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膨張・収縮処理でノイズを除去してみよう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lvl="2">
              <a:lnSpc>
                <a:spcPct val="120000"/>
              </a:lnSpc>
            </a:pPr>
            <a:r>
              <a:rPr lang="en-US" altLang="ja-JP" dirty="0">
                <a:latin typeface="Courier New"/>
                <a:ea typeface="游ゴシック"/>
                <a:cs typeface="Courier New"/>
              </a:rPr>
              <a:t>mc08_03.cpp</a:t>
            </a:r>
          </a:p>
          <a:p>
            <a:pPr lvl="1"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膨張処理の関数</a:t>
            </a:r>
            <a:endParaRPr lang="en-US" altLang="ja-JP">
              <a:latin typeface="Courier New"/>
              <a:ea typeface="游ゴシック"/>
              <a:cs typeface="Courier New"/>
            </a:endParaRPr>
          </a:p>
          <a:p>
            <a:pPr lvl="2">
              <a:lnSpc>
                <a:spcPct val="120000"/>
              </a:lnSpc>
            </a:pPr>
            <a:r>
              <a:rPr lang="en-US" altLang="ja-JP" dirty="0">
                <a:solidFill>
                  <a:srgbClr val="385723"/>
                </a:solidFill>
                <a:latin typeface="Courier New"/>
                <a:ea typeface="游ゴシック"/>
                <a:cs typeface="Courier New"/>
              </a:rPr>
              <a:t>cv::dilate(</a:t>
            </a:r>
            <a:r>
              <a:rPr lang="ja-JP" altLang="en-US">
                <a:solidFill>
                  <a:srgbClr val="385723"/>
                </a:solidFill>
                <a:latin typeface="Courier New"/>
                <a:ea typeface="游ゴシック"/>
                <a:cs typeface="Courier New"/>
              </a:rPr>
              <a:t>入力画像，出力画像，カーネル，カーネルの中心，適用回数</a:t>
            </a:r>
            <a:r>
              <a:rPr lang="en-US" altLang="ja-JP" dirty="0">
                <a:solidFill>
                  <a:srgbClr val="385723"/>
                </a:solidFill>
                <a:latin typeface="Courier New"/>
                <a:ea typeface="游ゴシック"/>
                <a:cs typeface="Courier New"/>
              </a:rPr>
              <a:t>)</a:t>
            </a:r>
            <a:endParaRPr lang="ja-JP" altLang="en-US" dirty="0">
              <a:solidFill>
                <a:srgbClr val="000000"/>
              </a:solidFill>
              <a:latin typeface="Courier New"/>
              <a:ea typeface="游ゴシック"/>
              <a:cs typeface="Courier New"/>
            </a:endParaRPr>
          </a:p>
          <a:p>
            <a:pPr lvl="1"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収縮処理の関数　</a:t>
            </a:r>
            <a:endParaRPr lang="en-US" altLang="ja-JP">
              <a:latin typeface="Courier New"/>
              <a:ea typeface="游ゴシック"/>
              <a:cs typeface="Courier New"/>
            </a:endParaRPr>
          </a:p>
          <a:p>
            <a:pPr lvl="2"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cv::erode(入力画像，出力画像，カーネル，カーネルの中心，適用回数)</a:t>
            </a:r>
            <a:endParaRPr lang="ja-JP" altLang="en-US">
              <a:ea typeface="游ゴシック"/>
            </a:endParaRPr>
          </a:p>
          <a:p>
            <a:pPr lvl="2">
              <a:lnSpc>
                <a:spcPct val="120000"/>
              </a:lnSpc>
            </a:pPr>
            <a:endParaRPr lang="ja-JP" altLang="en-US" dirty="0">
              <a:ea typeface="游ゴシック" panose="020B0400000000000000" pitchFamily="34" charset="-128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ja-JP" dirty="0">
              <a:solidFill>
                <a:srgbClr val="385723"/>
              </a:solidFill>
              <a:ea typeface="游ゴシック" panose="020B0400000000000000" pitchFamily="34" charset="-128"/>
            </a:endParaRPr>
          </a:p>
          <a:p>
            <a:pPr lvl="2">
              <a:lnSpc>
                <a:spcPct val="120000"/>
              </a:lnSpc>
            </a:pPr>
            <a:endParaRPr lang="en-US" altLang="ja-JP" dirty="0">
              <a:solidFill>
                <a:srgbClr val="385723"/>
              </a:solidFill>
              <a:ea typeface="游ゴシック" panose="020B0400000000000000" pitchFamily="34" charset="-128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ja-JP" altLang="en-US" dirty="0">
              <a:solidFill>
                <a:srgbClr val="000000"/>
              </a:solidFill>
              <a:ea typeface="游ゴシック" panose="020B0400000000000000" pitchFamily="34" charset="-128"/>
            </a:endParaRPr>
          </a:p>
          <a:p>
            <a:pPr lvl="1">
              <a:lnSpc>
                <a:spcPct val="120000"/>
              </a:lnSpc>
            </a:pPr>
            <a:endParaRPr lang="en-US" altLang="ja-JP" dirty="0">
              <a:solidFill>
                <a:srgbClr val="000000"/>
              </a:solidFill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881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ラベリング①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44927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同じ連結部分を構成する画素に番号を付ける</a:t>
            </a:r>
            <a:endParaRPr lang="ja-JP" altLang="en-US" dirty="0">
              <a:ea typeface="游ゴシック"/>
            </a:endParaRPr>
          </a:p>
          <a:p>
            <a:pPr marL="0" indent="0">
              <a:lnSpc>
                <a:spcPct val="110000"/>
              </a:lnSpc>
              <a:buClr>
                <a:srgbClr val="203864"/>
              </a:buClr>
              <a:buNone/>
            </a:pPr>
            <a:endParaRPr lang="en-US" altLang="ja-JP" dirty="0">
              <a:ea typeface="游ゴシック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60C85BC-28F7-80E9-B796-EAF83981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60895"/>
            <a:ext cx="2743200" cy="357673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20BD9F-6E27-90BC-9A0B-9B6D9C05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107" y="2537449"/>
            <a:ext cx="2743200" cy="35767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9B548DB-4CAE-D7BD-4405-B288C6A464D7}"/>
              </a:ext>
            </a:extLst>
          </p:cNvPr>
          <p:cNvSpPr/>
          <p:nvPr/>
        </p:nvSpPr>
        <p:spPr>
          <a:xfrm>
            <a:off x="5068045" y="3932000"/>
            <a:ext cx="1097796" cy="67159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C3C6-FE52-3014-4038-66392F3F6B2C}"/>
              </a:ext>
            </a:extLst>
          </p:cNvPr>
          <p:cNvSpPr txBox="1"/>
          <p:nvPr/>
        </p:nvSpPr>
        <p:spPr>
          <a:xfrm>
            <a:off x="2343722" y="6188193"/>
            <a:ext cx="14161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入力画像</a:t>
            </a:r>
            <a:endParaRPr lang="en-US" sz="240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E96B3A-4A39-B4D1-5A5F-1D9DC6FB9D18}"/>
              </a:ext>
            </a:extLst>
          </p:cNvPr>
          <p:cNvSpPr txBox="1"/>
          <p:nvPr/>
        </p:nvSpPr>
        <p:spPr>
          <a:xfrm>
            <a:off x="6991922" y="6188193"/>
            <a:ext cx="2389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ラベリング結果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83850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399" y="3290736"/>
            <a:ext cx="7506907" cy="34307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ラベリング②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426E5-50EF-33CE-3302-E1358F05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277" y="1013780"/>
            <a:ext cx="4091353" cy="5334530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92FBFF8A-C202-D039-8345-2E3C833E8890}"/>
              </a:ext>
            </a:extLst>
          </p:cNvPr>
          <p:cNvSpPr txBox="1">
            <a:spLocks/>
          </p:cNvSpPr>
          <p:nvPr/>
        </p:nvSpPr>
        <p:spPr>
          <a:xfrm>
            <a:off x="492739" y="124129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ラスタスキャンによる探索</a:t>
            </a:r>
            <a:endParaRPr lang="ja-JP" altLang="en-US" dirty="0">
              <a:ea typeface="游ゴシック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ラベルのついていない黒画素を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 見つける</a:t>
            </a:r>
            <a:endParaRPr lang="ja-JP" altLang="en-US" dirty="0">
              <a:solidFill>
                <a:srgbClr val="000000"/>
              </a:solidFill>
              <a:ea typeface="游ゴシック" panose="020B0400000000000000" pitchFamily="34" charset="-128"/>
            </a:endParaRPr>
          </a:p>
          <a:p>
            <a:pPr marL="914400" lvl="2" indent="0">
              <a:lnSpc>
                <a:spcPct val="110000"/>
              </a:lnSpc>
              <a:buNone/>
            </a:pPr>
            <a:endParaRPr lang="en-US" altLang="ja-JP" dirty="0">
              <a:solidFill>
                <a:srgbClr val="385723"/>
              </a:solidFill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10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399" y="3290736"/>
            <a:ext cx="7506907" cy="34307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ラベリング③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426E5-50EF-33CE-3302-E1358F05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277" y="1013780"/>
            <a:ext cx="4091352" cy="5334530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E4850B42-32EB-330E-541F-F4A7A96A90CB}"/>
              </a:ext>
            </a:extLst>
          </p:cNvPr>
          <p:cNvSpPr txBox="1">
            <a:spLocks/>
          </p:cNvSpPr>
          <p:nvPr/>
        </p:nvSpPr>
        <p:spPr>
          <a:xfrm>
            <a:off x="492739" y="124129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注目画素のラベリング</a:t>
            </a:r>
            <a:endParaRPr lang="ja-JP" altLang="en-US" dirty="0">
              <a:ea typeface="游ゴシック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左上と上の画素が白画素の場合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 新しい番号をつける　</a:t>
            </a:r>
          </a:p>
        </p:txBody>
      </p:sp>
    </p:spTree>
    <p:extLst>
      <p:ext uri="{BB962C8B-B14F-4D97-AF65-F5344CB8AC3E}">
        <p14:creationId xmlns:p14="http://schemas.microsoft.com/office/powerpoint/2010/main" val="78491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399" y="3290736"/>
            <a:ext cx="7506907" cy="34307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ラベリング④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426E5-50EF-33CE-3302-E1358F05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277" y="1013780"/>
            <a:ext cx="4091352" cy="5334529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E3535D36-FA69-E98D-9259-6D9D7DCD132E}"/>
              </a:ext>
            </a:extLst>
          </p:cNvPr>
          <p:cNvSpPr txBox="1">
            <a:spLocks/>
          </p:cNvSpPr>
          <p:nvPr/>
        </p:nvSpPr>
        <p:spPr>
          <a:xfrm>
            <a:off x="492739" y="124129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注目画素のラベリング</a:t>
            </a:r>
            <a:endParaRPr lang="ja-JP" altLang="en-US" dirty="0">
              <a:ea typeface="游ゴシック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左上（上）の番号を付ける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注目画素と隣接する画素の番号が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 異なる場合は記録</a:t>
            </a:r>
          </a:p>
        </p:txBody>
      </p:sp>
    </p:spTree>
    <p:extLst>
      <p:ext uri="{BB962C8B-B14F-4D97-AF65-F5344CB8AC3E}">
        <p14:creationId xmlns:p14="http://schemas.microsoft.com/office/powerpoint/2010/main" val="195089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２値化とは①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44927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白(255)もしくは黒(0)の画像に変換</a:t>
            </a:r>
            <a:endParaRPr lang="ja-JP" altLang="en-US">
              <a:ea typeface="游ゴシック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>
              <a:ea typeface="游ゴシック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3EA87-6E67-DF72-42BD-D5AB2A6EC473}"/>
              </a:ext>
            </a:extLst>
          </p:cNvPr>
          <p:cNvSpPr txBox="1"/>
          <p:nvPr/>
        </p:nvSpPr>
        <p:spPr>
          <a:xfrm>
            <a:off x="1323814" y="5824778"/>
            <a:ext cx="37841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入力画像(グレースケール)</a:t>
            </a:r>
            <a:endParaRPr lang="en-US" sz="240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DE7E19F-BD7F-A00C-F7A2-4BEF9EA6B5A9}"/>
              </a:ext>
            </a:extLst>
          </p:cNvPr>
          <p:cNvSpPr/>
          <p:nvPr/>
        </p:nvSpPr>
        <p:spPr>
          <a:xfrm>
            <a:off x="5437322" y="3861661"/>
            <a:ext cx="1097796" cy="67159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6B2F4-DC38-85A8-1FAA-CE471FCA9572}"/>
              </a:ext>
            </a:extLst>
          </p:cNvPr>
          <p:cNvSpPr txBox="1"/>
          <p:nvPr/>
        </p:nvSpPr>
        <p:spPr>
          <a:xfrm>
            <a:off x="7419814" y="5844151"/>
            <a:ext cx="3009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出力画像(２値画像)</a:t>
            </a:r>
            <a:endParaRPr lang="en-US" sz="240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9D227442-A72E-8706-F81A-883E31EA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41" y="2299454"/>
            <a:ext cx="3388962" cy="3318143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E6032E64-BF0A-3B8D-2AF7-AC5518E7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180" y="2340402"/>
            <a:ext cx="3440623" cy="3378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076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399" y="3290736"/>
            <a:ext cx="7506907" cy="34307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ラベリング⑤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426E5-50EF-33CE-3302-E1358F05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277" y="1013780"/>
            <a:ext cx="4091351" cy="5334529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9BEAB6A-437F-0394-35E2-0DB7A31AA9E6}"/>
              </a:ext>
            </a:extLst>
          </p:cNvPr>
          <p:cNvSpPr txBox="1">
            <a:spLocks/>
          </p:cNvSpPr>
          <p:nvPr/>
        </p:nvSpPr>
        <p:spPr>
          <a:xfrm>
            <a:off x="492739" y="124129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ea typeface="游ゴシック"/>
              </a:rPr>
              <a:t>記録した番号の整理</a:t>
            </a:r>
            <a:endParaRPr lang="ja-JP" altLang="en-US" dirty="0">
              <a:ea typeface="游ゴシック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最小の番号を付け直す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82538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形状特徴パラメータ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3873951-7857-AEB2-B86E-76B1B195F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12" t="16987" r="2991" b="14103"/>
          <a:stretch/>
        </p:blipFill>
        <p:spPr>
          <a:xfrm>
            <a:off x="8047055" y="1284514"/>
            <a:ext cx="3770019" cy="4270346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1FED0F85-0535-002B-536F-9B72E9C6A201}"/>
              </a:ext>
            </a:extLst>
          </p:cNvPr>
          <p:cNvSpPr txBox="1">
            <a:spLocks/>
          </p:cNvSpPr>
          <p:nvPr/>
        </p:nvSpPr>
        <p:spPr>
          <a:xfrm>
            <a:off x="492739" y="124129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連結成分を形状の特徴で分類</a:t>
            </a:r>
            <a:endParaRPr lang="ja-JP" altLang="en-US" dirty="0">
              <a:ea typeface="游ゴシック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urier New"/>
                <a:ea typeface="游ゴシック"/>
                <a:cs typeface="Courier New"/>
              </a:rPr>
              <a:t>重心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urier New"/>
                <a:ea typeface="游ゴシック"/>
                <a:cs typeface="Courier New"/>
              </a:rPr>
              <a:t>　画像の中心座標</a:t>
            </a:r>
            <a:endParaRPr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Courier New"/>
              <a:ea typeface="游ゴシック"/>
              <a:cs typeface="Courier New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外接長方形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　</a:t>
            </a:r>
            <a:r>
              <a:rPr lang="ja-JP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対象に接する最小の長方形</a:t>
            </a:r>
          </a:p>
          <a:p>
            <a:pPr lvl="1">
              <a:lnSpc>
                <a:spcPct val="110000"/>
              </a:lnSpc>
            </a:pPr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面積</a:t>
            </a:r>
            <a:endParaRPr lang="ja-JP" altLang="en-US" dirty="0">
              <a:solidFill>
                <a:srgbClr val="000000"/>
              </a:solidFill>
              <a:latin typeface="Courier New"/>
              <a:ea typeface="游ゴシック"/>
              <a:cs typeface="Courier New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　連結成分を構成する画素の数</a:t>
            </a:r>
            <a:endParaRPr lang="ja-JP" altLang="en-US" dirty="0">
              <a:solidFill>
                <a:srgbClr val="000000"/>
              </a:solidFill>
              <a:latin typeface="Courier New"/>
              <a:ea typeface="游ゴシック"/>
              <a:cs typeface="Courier New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周囲長</a:t>
            </a:r>
            <a:endParaRPr lang="ja-JP" altLang="en-US" dirty="0">
              <a:solidFill>
                <a:srgbClr val="000000"/>
              </a:solidFill>
              <a:latin typeface="Courier New"/>
              <a:ea typeface="游ゴシック"/>
              <a:cs typeface="Courier New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　輪郭追跡して一周する移動量</a:t>
            </a:r>
            <a:endParaRPr lang="ja-JP" altLang="en-US" dirty="0">
              <a:solidFill>
                <a:srgbClr val="000000"/>
              </a:solidFill>
              <a:latin typeface="Courier New"/>
              <a:ea typeface="游ゴシック"/>
              <a:cs typeface="Courier New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円形度</a:t>
            </a:r>
            <a:endParaRPr lang="ja-JP" altLang="en-US">
              <a:solidFill>
                <a:srgbClr val="000000"/>
              </a:solidFill>
              <a:ea typeface="游ゴシック" panose="020B0400000000000000" pitchFamily="34" charset="-128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　図形がどれだけ円に近いか表す尺度</a:t>
            </a:r>
            <a:endParaRPr lang="ja-JP" altLang="en-US" dirty="0">
              <a:solidFill>
                <a:srgbClr val="000000"/>
              </a:solidFill>
              <a:ea typeface="游ゴシック" panose="020B0400000000000000" pitchFamily="34" charset="-128"/>
            </a:endParaRPr>
          </a:p>
          <a:p>
            <a:pPr marL="914400" lvl="2" indent="0">
              <a:lnSpc>
                <a:spcPct val="110000"/>
              </a:lnSpc>
              <a:buNone/>
            </a:pPr>
            <a:endParaRPr lang="en-US" altLang="ja-JP" dirty="0">
              <a:solidFill>
                <a:srgbClr val="385723"/>
              </a:solidFill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98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9647F-6EAB-7248-A296-9EB33FA5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Courier New"/>
                <a:ea typeface="游ゴシック Light"/>
                <a:cs typeface="Courier New"/>
              </a:rPr>
              <a:t>演習</a:t>
            </a:r>
            <a:r>
              <a:rPr lang="en-US" altLang="ja-JP" dirty="0">
                <a:latin typeface="Courier New"/>
                <a:ea typeface="游ゴシック Light"/>
                <a:cs typeface="Courier New"/>
              </a:rPr>
              <a:t>08-04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32F32F-F8C1-1B4C-BB42-9BC385E5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1497106"/>
            <a:ext cx="11824447" cy="5224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図形の形状特徴パラメータを表示してみよう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lvl="2">
              <a:lnSpc>
                <a:spcPct val="120000"/>
              </a:lnSpc>
            </a:pPr>
            <a:r>
              <a:rPr lang="en-US" altLang="ja-JP">
                <a:latin typeface="Courier New"/>
                <a:ea typeface="游ゴシック"/>
                <a:cs typeface="Courier New"/>
              </a:rPr>
              <a:t>mc08_04.cpp</a:t>
            </a:r>
          </a:p>
          <a:p>
            <a:pPr lvl="1"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図形の重心，外接長方形，面積，周囲長，円形度の計算</a:t>
            </a:r>
            <a:endParaRPr lang="ja-JP" dirty="0">
              <a:latin typeface="Courier New"/>
              <a:ea typeface="游ゴシック"/>
              <a:cs typeface="Courier New"/>
            </a:endParaRPr>
          </a:p>
          <a:p>
            <a:pPr lvl="1">
              <a:lnSpc>
                <a:spcPct val="120000"/>
              </a:lnSpc>
            </a:pPr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輪郭追跡の関数</a:t>
            </a:r>
            <a:endParaRPr lang="ja-JP" altLang="en-US" dirty="0">
              <a:solidFill>
                <a:srgbClr val="000000"/>
              </a:solidFill>
              <a:latin typeface="Courier New"/>
              <a:ea typeface="游ゴシック"/>
              <a:cs typeface="Courier New"/>
            </a:endParaRPr>
          </a:p>
          <a:p>
            <a:pPr lvl="2">
              <a:lnSpc>
                <a:spcPct val="120000"/>
              </a:lnSpc>
            </a:pPr>
            <a:r>
              <a:rPr lang="en-US" altLang="ja-JP">
                <a:solidFill>
                  <a:srgbClr val="385723"/>
                </a:solidFill>
                <a:latin typeface="Courier New"/>
                <a:ea typeface="游ゴシック"/>
                <a:cs typeface="Courier New"/>
              </a:rPr>
              <a:t>cv::findContours(</a:t>
            </a:r>
            <a:r>
              <a:rPr lang="ja-JP">
                <a:solidFill>
                  <a:srgbClr val="385723"/>
                </a:solidFill>
                <a:latin typeface="Courier New"/>
                <a:ea typeface="游ゴシック"/>
                <a:cs typeface="Courier New"/>
              </a:rPr>
              <a:t>入力画像，座標情報を格納する変数，輪郭の検出モード，輪郭の表現方法</a:t>
            </a:r>
            <a:r>
              <a:rPr lang="en-US" altLang="ja-JP">
                <a:solidFill>
                  <a:srgbClr val="385723"/>
                </a:solidFill>
                <a:latin typeface="Courier New"/>
                <a:ea typeface="游ゴシック"/>
                <a:cs typeface="Courier New"/>
              </a:rPr>
              <a:t>)</a:t>
            </a:r>
            <a:endParaRPr lang="ja-JP" altLang="en-US">
              <a:solidFill>
                <a:srgbClr val="000000"/>
              </a:solidFill>
              <a:latin typeface="Courier New"/>
              <a:ea typeface="游ゴシック"/>
              <a:cs typeface="Courier New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ja-JP" altLang="en-US" dirty="0">
              <a:solidFill>
                <a:srgbClr val="000000"/>
              </a:solidFill>
              <a:ea typeface="游ゴシック"/>
            </a:endParaRPr>
          </a:p>
          <a:p>
            <a:pPr lvl="2">
              <a:lnSpc>
                <a:spcPct val="120000"/>
              </a:lnSpc>
            </a:pPr>
            <a:endParaRPr lang="ja-JP" altLang="en-US" dirty="0">
              <a:ea typeface="游ゴシック" panose="020B0400000000000000" pitchFamily="34" charset="-128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ja-JP" dirty="0">
              <a:solidFill>
                <a:srgbClr val="385723"/>
              </a:solidFill>
              <a:ea typeface="游ゴシック" panose="020B0400000000000000" pitchFamily="34" charset="-128"/>
            </a:endParaRPr>
          </a:p>
          <a:p>
            <a:pPr lvl="2">
              <a:lnSpc>
                <a:spcPct val="120000"/>
              </a:lnSpc>
            </a:pPr>
            <a:endParaRPr lang="en-US" altLang="ja-JP" dirty="0">
              <a:solidFill>
                <a:srgbClr val="385723"/>
              </a:solidFill>
              <a:ea typeface="游ゴシック" panose="020B0400000000000000" pitchFamily="34" charset="-128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ja-JP" altLang="en-US" dirty="0">
              <a:solidFill>
                <a:srgbClr val="000000"/>
              </a:solidFill>
              <a:ea typeface="游ゴシック" panose="020B0400000000000000" pitchFamily="34" charset="-128"/>
            </a:endParaRPr>
          </a:p>
          <a:p>
            <a:pPr lvl="1">
              <a:lnSpc>
                <a:spcPct val="120000"/>
              </a:lnSpc>
            </a:pPr>
            <a:endParaRPr lang="en-US" altLang="ja-JP" dirty="0">
              <a:solidFill>
                <a:srgbClr val="000000"/>
              </a:solidFill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74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9301E-81BA-624E-9516-F4F18433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課題</a:t>
            </a:r>
            <a:r>
              <a:rPr lang="en-US" altLang="ja-JP" dirty="0">
                <a:latin typeface="Courier New"/>
                <a:ea typeface="游ゴシック Light"/>
                <a:cs typeface="Courier New"/>
              </a:rPr>
              <a:t>08</a:t>
            </a:r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23C71746-36E3-D743-ADC8-2165CDE8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03864"/>
              </a:buClr>
            </a:pPr>
            <a:r>
              <a:rPr lang="ja-JP" altLang="en-US">
                <a:solidFill>
                  <a:srgbClr val="203864"/>
                </a:solidFill>
                <a:latin typeface="Courier New"/>
                <a:ea typeface="游ゴシック"/>
                <a:cs typeface="Courier New"/>
              </a:rPr>
              <a:t>キーボードの個数を数えるプログラムを作ってみよう</a:t>
            </a:r>
            <a:endParaRPr lang="ja-JP" altLang="en-US" dirty="0">
              <a:solidFill>
                <a:srgbClr val="203864"/>
              </a:solidFill>
              <a:latin typeface="Courier New"/>
              <a:ea typeface="游ゴシック"/>
              <a:cs typeface="Courier New"/>
            </a:endParaRPr>
          </a:p>
          <a:p>
            <a:pPr lvl="2"/>
            <a:r>
              <a:rPr lang="ja-JP" altLang="en-US">
                <a:latin typeface="Courier New"/>
                <a:ea typeface="游ゴシック"/>
                <a:cs typeface="Courier New"/>
              </a:rPr>
              <a:t>issue.cpp</a:t>
            </a:r>
            <a:endParaRPr lang="ja-JP" altLang="en-US" dirty="0">
              <a:ea typeface="游ゴシック"/>
            </a:endParaRPr>
          </a:p>
          <a:p>
            <a:pPr lvl="1"/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Keyboard.pngに対して，膨張収縮処理，輪郭追跡を行う</a:t>
            </a:r>
            <a:endParaRPr lang="ja-JP" altLang="en-US">
              <a:solidFill>
                <a:srgbClr val="000000"/>
              </a:solidFill>
              <a:ea typeface="游ゴシック"/>
            </a:endParaRPr>
          </a:p>
          <a:p>
            <a:pPr lvl="1"/>
            <a:r>
              <a:rPr lang="ja-JP" altLang="en-US">
                <a:solidFill>
                  <a:srgbClr val="000000"/>
                </a:solidFill>
                <a:latin typeface="Courier New"/>
                <a:ea typeface="游ゴシック"/>
                <a:cs typeface="Courier New"/>
              </a:rPr>
              <a:t>出力した個数をキャプチャして提出</a:t>
            </a:r>
            <a:endParaRPr lang="ja-JP" altLang="en-US" dirty="0">
              <a:solidFill>
                <a:srgbClr val="000000"/>
              </a:solidFill>
              <a:latin typeface="Courier New"/>
              <a:ea typeface="游ゴシック"/>
              <a:cs typeface="Courier New"/>
            </a:endParaRPr>
          </a:p>
          <a:p>
            <a:pPr lvl="2"/>
            <a:r>
              <a:rPr lang="ja-JP" altLang="en-US">
                <a:latin typeface="Courier New"/>
                <a:ea typeface="游ゴシック"/>
                <a:cs typeface="Courier New"/>
              </a:rPr>
              <a:t>cv::putTextやprintfなどでOK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lvl="2"/>
            <a:endParaRPr lang="ja-JP" altLang="en-US" dirty="0">
              <a:solidFill>
                <a:srgbClr val="385723"/>
              </a:solidFill>
              <a:ea typeface="游ゴシック" panose="020B0400000000000000" pitchFamily="34" charset="-128"/>
            </a:endParaRPr>
          </a:p>
          <a:p>
            <a:pPr marL="914400" lvl="2" indent="0">
              <a:buNone/>
            </a:pPr>
            <a:endParaRPr lang="ja-JP" altLang="en-US" dirty="0">
              <a:solidFill>
                <a:srgbClr val="385723"/>
              </a:solidFill>
              <a:ea typeface="游ゴシック" panose="020B0400000000000000" pitchFamily="34" charset="-128"/>
            </a:endParaRPr>
          </a:p>
          <a:p>
            <a:pPr>
              <a:buClr>
                <a:srgbClr val="4472C4">
                  <a:lumMod val="50000"/>
                </a:srgbClr>
              </a:buClr>
            </a:pPr>
            <a:endParaRPr lang="ja-JP" altLang="en-US">
              <a:solidFill>
                <a:srgbClr val="203864"/>
              </a:solidFill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43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２値化とは②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44927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しきい値（２値化の基準となる輝度値）の利用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ea typeface="游ゴシック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>
              <a:ea typeface="游ゴシック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A88601-1054-4462-7DB7-89F31B233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359774"/>
            <a:ext cx="2743200" cy="2706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9A0A649-D8CD-6C6C-1BCC-958174DC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485" y="2359775"/>
            <a:ext cx="2743200" cy="2706721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9C3B4E52-B501-50B9-E7C2-BB1F1E0D8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5" r="235" b="-241"/>
          <a:stretch/>
        </p:blipFill>
        <p:spPr>
          <a:xfrm>
            <a:off x="1121045" y="2376946"/>
            <a:ext cx="2633476" cy="2691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EBA495-68CC-A582-9E15-AB6534135A63}"/>
              </a:ext>
            </a:extLst>
          </p:cNvPr>
          <p:cNvSpPr txBox="1"/>
          <p:nvPr/>
        </p:nvSpPr>
        <p:spPr>
          <a:xfrm>
            <a:off x="8330340" y="5262965"/>
            <a:ext cx="31254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２値画像</a:t>
            </a:r>
            <a:endParaRPr lang="en-US" altLang="ja-JP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（しきい値 = 180）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D3AE4-39FE-6ABD-385E-090A3A2D528F}"/>
              </a:ext>
            </a:extLst>
          </p:cNvPr>
          <p:cNvSpPr txBox="1"/>
          <p:nvPr/>
        </p:nvSpPr>
        <p:spPr>
          <a:xfrm>
            <a:off x="4552627" y="5262964"/>
            <a:ext cx="31254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２値画像</a:t>
            </a:r>
            <a:endParaRPr lang="en-US" altLang="ja-JP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（しきい値 = 70）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FBBC8E-A5BC-914B-6533-9EA5E2E4A34F}"/>
              </a:ext>
            </a:extLst>
          </p:cNvPr>
          <p:cNvSpPr txBox="1"/>
          <p:nvPr/>
        </p:nvSpPr>
        <p:spPr>
          <a:xfrm>
            <a:off x="871780" y="5262964"/>
            <a:ext cx="31254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２値画像</a:t>
            </a:r>
            <a:endParaRPr lang="en-US" altLang="ja-JP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ja-JP" altLang="en-US" sz="2400">
                <a:solidFill>
                  <a:schemeClr val="tx2">
                    <a:lumMod val="75000"/>
                  </a:schemeClr>
                </a:solidFill>
                <a:ea typeface="游ゴシック"/>
              </a:rPr>
              <a:t>（しきい値 = 48）</a:t>
            </a:r>
            <a:endParaRPr lang="ja-JP" altLang="en-US" sz="2400" dirty="0">
              <a:solidFill>
                <a:schemeClr val="tx2">
                  <a:lumMod val="75000"/>
                </a:schemeClr>
              </a:solidFill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0807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9647F-6EAB-7248-A296-9EB33FA5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Courier New"/>
                <a:ea typeface="游ゴシック Light"/>
                <a:cs typeface="Courier New"/>
              </a:rPr>
              <a:t>演習</a:t>
            </a:r>
            <a:r>
              <a:rPr lang="en-US" altLang="ja-JP" dirty="0">
                <a:latin typeface="Courier New"/>
                <a:ea typeface="游ゴシック Light"/>
                <a:cs typeface="Courier New"/>
              </a:rPr>
              <a:t>08-01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32F32F-F8C1-1B4C-BB42-9BC385E5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1497106"/>
            <a:ext cx="11824447" cy="5224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適切なしきい値を見つけて，画像を2値化してみよう</a:t>
            </a:r>
            <a:endParaRPr kumimoji="1" lang="en-US" altLang="ja-JP" dirty="0">
              <a:latin typeface="Courier New"/>
              <a:ea typeface="游ゴシック"/>
              <a:cs typeface="Courier New"/>
            </a:endParaRPr>
          </a:p>
          <a:p>
            <a:pPr lvl="2">
              <a:lnSpc>
                <a:spcPct val="120000"/>
              </a:lnSpc>
            </a:pPr>
            <a:r>
              <a:rPr lang="en-US" altLang="ja-JP" dirty="0">
                <a:latin typeface="Courier New"/>
                <a:ea typeface="游ゴシック"/>
                <a:cs typeface="Courier New"/>
              </a:rPr>
              <a:t>mc08_01.cpp</a:t>
            </a:r>
          </a:p>
          <a:p>
            <a:pPr lvl="1"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2値化の関数　　</a:t>
            </a: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lvl="2">
              <a:lnSpc>
                <a:spcPct val="120000"/>
              </a:lnSpc>
            </a:pPr>
            <a:r>
              <a:rPr lang="en-US" altLang="ja-JP">
                <a:latin typeface="Courier New"/>
                <a:ea typeface="游ゴシック"/>
                <a:cs typeface="Courier New"/>
              </a:rPr>
              <a:t>cv::threshold(入力画像</a:t>
            </a:r>
            <a:r>
              <a:rPr lang="ja-JP" altLang="en-US">
                <a:latin typeface="Courier New"/>
                <a:ea typeface="游ゴシック"/>
                <a:cs typeface="Courier New"/>
              </a:rPr>
              <a:t>，出力画像，しきい値，最大値，2値化の方法</a:t>
            </a:r>
            <a:r>
              <a:rPr lang="en-US" altLang="ja-JP">
                <a:latin typeface="Courier New"/>
                <a:ea typeface="游ゴシック"/>
                <a:cs typeface="Courier New"/>
              </a:rPr>
              <a:t>);</a:t>
            </a:r>
            <a:endParaRPr lang="en-US"/>
          </a:p>
          <a:p>
            <a:pPr lvl="2">
              <a:lnSpc>
                <a:spcPct val="120000"/>
              </a:lnSpc>
            </a:pPr>
            <a:endParaRPr lang="en-US" altLang="ja-JP" dirty="0">
              <a:ea typeface="游ゴシック" panose="020B0400000000000000" pitchFamily="34" charset="-128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ja-JP" altLang="en-US" dirty="0">
              <a:solidFill>
                <a:srgbClr val="000000"/>
              </a:solidFill>
              <a:ea typeface="游ゴシック" panose="020B0400000000000000" pitchFamily="34" charset="-128"/>
            </a:endParaRPr>
          </a:p>
          <a:p>
            <a:pPr lvl="1">
              <a:lnSpc>
                <a:spcPct val="120000"/>
              </a:lnSpc>
            </a:pPr>
            <a:endParaRPr lang="en-US" altLang="ja-JP" dirty="0">
              <a:solidFill>
                <a:srgbClr val="000000"/>
              </a:solidFill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3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p-タイル法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2660BBE-71BA-BEBB-0B65-09BCB34B0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3" t="5217" r="12094" b="8200"/>
          <a:stretch/>
        </p:blipFill>
        <p:spPr>
          <a:xfrm>
            <a:off x="6112790" y="2193655"/>
            <a:ext cx="5410502" cy="4530063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AB61446-E2F5-C31E-1146-C49C6D0EC327}"/>
              </a:ext>
            </a:extLst>
          </p:cNvPr>
          <p:cNvSpPr txBox="1">
            <a:spLocks/>
          </p:cNvSpPr>
          <p:nvPr/>
        </p:nvSpPr>
        <p:spPr>
          <a:xfrm>
            <a:off x="492739" y="124129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予測された画素数に応じてしきい値を決</a:t>
            </a:r>
            <a:r>
              <a:rPr lang="ja-JP" altLang="en-US">
                <a:solidFill>
                  <a:srgbClr val="203864"/>
                </a:solidFill>
                <a:latin typeface="Courier New"/>
                <a:ea typeface="游ゴシック"/>
                <a:cs typeface="Courier New"/>
              </a:rPr>
              <a:t>定</a:t>
            </a:r>
            <a:endParaRPr lang="ja-JP" altLang="en-US" dirty="0">
              <a:ea typeface="游ゴシック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未知の画像を処理する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 場合には不向き</a:t>
            </a:r>
          </a:p>
        </p:txBody>
      </p:sp>
    </p:spTree>
    <p:extLst>
      <p:ext uri="{BB962C8B-B14F-4D97-AF65-F5344CB8AC3E}">
        <p14:creationId xmlns:p14="http://schemas.microsoft.com/office/powerpoint/2010/main" val="178950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判別分析法（大津の２値化）①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44927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 sz="3200">
                <a:latin typeface="Courier New"/>
                <a:ea typeface="游ゴシック"/>
                <a:cs typeface="Courier New"/>
              </a:rPr>
              <a:t>白画素と黒画素の分布の分離度が</a:t>
            </a:r>
          </a:p>
          <a:p>
            <a:pPr marL="0" indent="0">
              <a:lnSpc>
                <a:spcPct val="110000"/>
              </a:lnSpc>
              <a:buClr>
                <a:srgbClr val="203864"/>
              </a:buClr>
              <a:buNone/>
            </a:pPr>
            <a:r>
              <a:rPr lang="ja-JP" altLang="en-US" sz="3200">
                <a:latin typeface="Courier New"/>
                <a:ea typeface="游ゴシック"/>
                <a:cs typeface="Courier New"/>
              </a:rPr>
              <a:t>　最大となるしきい値を決める</a:t>
            </a:r>
            <a:endParaRPr lang="ja-JP"/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ea typeface="游ゴシック" panose="020B0400000000000000" pitchFamily="34" charset="-128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ea typeface="游ゴシック" panose="020B0400000000000000" pitchFamily="34" charset="-128"/>
            </a:endParaRPr>
          </a:p>
          <a:p>
            <a:pPr marL="0" indent="0">
              <a:lnSpc>
                <a:spcPct val="110000"/>
              </a:lnSpc>
              <a:buClr>
                <a:srgbClr val="4472C4">
                  <a:lumMod val="50000"/>
                </a:srgbClr>
              </a:buClr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B35FB61-0695-D204-275D-B895DCE25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9" t="6322" r="14563" b="4454"/>
          <a:stretch/>
        </p:blipFill>
        <p:spPr>
          <a:xfrm>
            <a:off x="6842501" y="2135537"/>
            <a:ext cx="4880990" cy="43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1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判別分析法</a:t>
            </a:r>
            <a:r>
              <a:rPr lang="ja-JP">
                <a:latin typeface="Courier New"/>
                <a:ea typeface="游ゴシック Light"/>
                <a:cs typeface="Courier New"/>
              </a:rPr>
              <a:t>（大津の２値化）</a:t>
            </a:r>
            <a:r>
              <a:rPr lang="ja-JP" altLang="en-US">
                <a:latin typeface="Courier New"/>
                <a:ea typeface="游ゴシック Light"/>
                <a:cs typeface="Courier New"/>
              </a:rPr>
              <a:t>②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AF2E2D7-B33D-2B37-995E-437B24BA531E}"/>
              </a:ext>
            </a:extLst>
          </p:cNvPr>
          <p:cNvSpPr txBox="1">
            <a:spLocks/>
          </p:cNvSpPr>
          <p:nvPr/>
        </p:nvSpPr>
        <p:spPr>
          <a:xfrm>
            <a:off x="492739" y="124129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ea typeface="游ゴシック"/>
              </a:rPr>
              <a:t>クラス間分散</a:t>
            </a:r>
            <a:endParaRPr lang="ja-JP" altLang="en-US" dirty="0">
              <a:ea typeface="游ゴシック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urier New"/>
                <a:ea typeface="游ゴシック"/>
                <a:cs typeface="Courier New"/>
              </a:rPr>
              <a:t>白画素クラスと黒画素クラスの間の分散の大きさ</a:t>
            </a:r>
            <a:endParaRPr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r>
              <a:rPr lang="ja-JP" altLang="en-US">
                <a:solidFill>
                  <a:srgbClr val="203864"/>
                </a:solidFill>
                <a:latin typeface="Courier New"/>
                <a:ea typeface="游ゴシック"/>
                <a:cs typeface="Courier New"/>
              </a:rPr>
              <a:t>クラス内分散</a:t>
            </a:r>
            <a:endParaRPr lang="ja-JP" altLang="en-US" dirty="0">
              <a:solidFill>
                <a:srgbClr val="203864"/>
              </a:solidFill>
              <a:latin typeface="Courier New"/>
              <a:ea typeface="游ゴシック"/>
              <a:cs typeface="Courier New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urier New"/>
                <a:ea typeface="游ゴシック"/>
                <a:cs typeface="Courier New"/>
              </a:rPr>
              <a:t>各クラス内での分散の大きさ</a:t>
            </a:r>
          </a:p>
          <a:p>
            <a:pPr>
              <a:lnSpc>
                <a:spcPct val="110000"/>
              </a:lnSpc>
              <a:buClr>
                <a:srgbClr val="203864"/>
              </a:buClr>
            </a:pPr>
            <a:r>
              <a:rPr lang="ja-JP" altLang="en-US">
                <a:solidFill>
                  <a:srgbClr val="203864"/>
                </a:solidFill>
                <a:latin typeface="Courier New"/>
                <a:ea typeface="游ゴシック"/>
                <a:cs typeface="Courier New"/>
              </a:rPr>
              <a:t>分離度</a:t>
            </a:r>
            <a:endParaRPr lang="ja-JP" altLang="en-US" dirty="0">
              <a:solidFill>
                <a:srgbClr val="203864"/>
              </a:solidFill>
              <a:latin typeface="Courier New"/>
              <a:ea typeface="游ゴシック"/>
              <a:cs typeface="Courier New"/>
            </a:endParaRPr>
          </a:p>
          <a:p>
            <a:pPr lvl="1"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クラス間分散 ÷ クラス内分散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1795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9647F-6EAB-7248-A296-9EB33FA5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Courier New"/>
                <a:ea typeface="游ゴシック Light"/>
                <a:cs typeface="Courier New"/>
              </a:rPr>
              <a:t>演習</a:t>
            </a:r>
            <a:r>
              <a:rPr lang="en-US" altLang="ja-JP" dirty="0">
                <a:latin typeface="Courier New"/>
                <a:ea typeface="游ゴシック Light"/>
                <a:cs typeface="Courier New"/>
              </a:rPr>
              <a:t>08-02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32F32F-F8C1-1B4C-BB42-9BC385E5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1497106"/>
            <a:ext cx="11824447" cy="5224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大津の２値化のプログラムを実行してみよう</a:t>
            </a: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 lvl="2">
              <a:lnSpc>
                <a:spcPct val="120000"/>
              </a:lnSpc>
            </a:pPr>
            <a:r>
              <a:rPr lang="en-US" altLang="ja-JP" dirty="0">
                <a:latin typeface="Courier New"/>
                <a:ea typeface="游ゴシック"/>
                <a:cs typeface="Courier New"/>
              </a:rPr>
              <a:t>mc08_02.cpp</a:t>
            </a:r>
          </a:p>
          <a:p>
            <a:pPr lvl="1">
              <a:lnSpc>
                <a:spcPct val="12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2値化の関数　　</a:t>
            </a: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lvl="2">
              <a:lnSpc>
                <a:spcPct val="120000"/>
              </a:lnSpc>
            </a:pPr>
            <a:r>
              <a:rPr lang="en-US" altLang="ja-JP">
                <a:latin typeface="Courier New"/>
                <a:ea typeface="游ゴシック"/>
                <a:cs typeface="Courier New"/>
              </a:rPr>
              <a:t>cv::threshold(入力画像</a:t>
            </a:r>
            <a:r>
              <a:rPr lang="ja-JP" altLang="en-US">
                <a:latin typeface="Courier New"/>
                <a:ea typeface="游ゴシック"/>
                <a:cs typeface="Courier New"/>
              </a:rPr>
              <a:t>，出力画像，しきい値，最大値，2値化の方法 | </a:t>
            </a:r>
            <a:r>
              <a:rPr lang="ja-JP" altLang="en-US" b="1">
                <a:solidFill>
                  <a:srgbClr val="C00000"/>
                </a:solidFill>
                <a:latin typeface="Courier New"/>
                <a:ea typeface="游ゴシック"/>
                <a:cs typeface="Courier New"/>
              </a:rPr>
              <a:t>cv::THRESH_OTSU</a:t>
            </a:r>
            <a:r>
              <a:rPr lang="en-US" altLang="ja-JP" dirty="0">
                <a:latin typeface="Courier New"/>
                <a:ea typeface="游ゴシック"/>
                <a:cs typeface="Courier New"/>
              </a:rPr>
              <a:t>);</a:t>
            </a:r>
            <a:endParaRPr lang="en-US" dirty="0"/>
          </a:p>
          <a:p>
            <a:pPr lvl="2">
              <a:lnSpc>
                <a:spcPct val="120000"/>
              </a:lnSpc>
            </a:pPr>
            <a:endParaRPr lang="en-US" altLang="ja-JP" dirty="0">
              <a:ea typeface="游ゴシック" panose="020B0400000000000000" pitchFamily="34" charset="-128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ja-JP" altLang="en-US" dirty="0">
              <a:solidFill>
                <a:srgbClr val="000000"/>
              </a:solidFill>
              <a:ea typeface="游ゴシック" panose="020B0400000000000000" pitchFamily="34" charset="-128"/>
            </a:endParaRPr>
          </a:p>
          <a:p>
            <a:pPr lvl="1">
              <a:lnSpc>
                <a:spcPct val="120000"/>
              </a:lnSpc>
            </a:pPr>
            <a:endParaRPr lang="en-US" altLang="ja-JP" dirty="0">
              <a:solidFill>
                <a:srgbClr val="000000"/>
              </a:solidFill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987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F1DF9F-52BE-C84E-8615-EB22C05D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Clr>
                <a:srgbClr val="203864"/>
              </a:buClr>
            </a:pPr>
            <a:endParaRPr lang="ja-JP" altLang="en-US" dirty="0">
              <a:latin typeface="Courier New"/>
              <a:ea typeface="游ゴシック"/>
              <a:cs typeface="Courier New"/>
            </a:endParaRPr>
          </a:p>
          <a:p>
            <a:pPr>
              <a:lnSpc>
                <a:spcPct val="110000"/>
              </a:lnSpc>
              <a:buClr>
                <a:srgbClr val="203864"/>
              </a:buClr>
            </a:pPr>
            <a:endParaRPr lang="en-US" altLang="ja-JP" dirty="0">
              <a:latin typeface="Courier New"/>
              <a:ea typeface="游ゴシック"/>
              <a:cs typeface="Courier New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A1BC4C-B538-3446-B699-79F81F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Courier New"/>
                <a:ea typeface="游ゴシック Light"/>
                <a:cs typeface="Courier New"/>
              </a:rPr>
              <a:t>連結性</a:t>
            </a:r>
            <a:endParaRPr lang="ja-JP" altLang="en-US" dirty="0">
              <a:latin typeface="Courier New"/>
              <a:ea typeface="游ゴシック Light"/>
              <a:cs typeface="Courier New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C389A3-606F-39BC-4BDC-72CE7508BA5C}"/>
              </a:ext>
            </a:extLst>
          </p:cNvPr>
          <p:cNvSpPr txBox="1">
            <a:spLocks/>
          </p:cNvSpPr>
          <p:nvPr/>
        </p:nvSpPr>
        <p:spPr>
          <a:xfrm>
            <a:off x="519953" y="1286712"/>
            <a:ext cx="11492753" cy="522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kumimoji="1" sz="3600" kern="12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32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kumimoji="1" sz="2800" kern="120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ja-JP" altLang="en-US">
                <a:latin typeface="Courier New"/>
                <a:ea typeface="游ゴシック"/>
                <a:cs typeface="Courier New"/>
              </a:rPr>
              <a:t>画素のひとまとまりの領域を定義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altLang="ja-JP" dirty="0">
                <a:latin typeface="Courier New"/>
                <a:ea typeface="游ゴシック"/>
                <a:cs typeface="Courier New"/>
              </a:rPr>
              <a:t>4近傍，8近傍，穴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C9B56B6-343A-ABFC-A3E8-CC5BD3E5B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3" t="9505" r="60643" b="21500"/>
          <a:stretch/>
        </p:blipFill>
        <p:spPr>
          <a:xfrm>
            <a:off x="1178560" y="2776220"/>
            <a:ext cx="2550167" cy="3649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4CDC4-A70B-078A-A874-DF9CADC2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2" t="8549" r="15983" b="22382"/>
          <a:stretch/>
        </p:blipFill>
        <p:spPr>
          <a:xfrm>
            <a:off x="4734560" y="2745739"/>
            <a:ext cx="2712515" cy="365334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9E7499B-427E-1A89-C5FF-36894BAFB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0" t="8105" r="6545" b="3080"/>
          <a:stretch/>
        </p:blipFill>
        <p:spPr>
          <a:xfrm>
            <a:off x="8559800" y="2703829"/>
            <a:ext cx="2580487" cy="38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32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</TotalTime>
  <Words>512</Words>
  <Application>Microsoft Office PowerPoint</Application>
  <PresentationFormat>Widescreen</PresentationFormat>
  <Paragraphs>115</Paragraphs>
  <Slides>23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テーマ</vt:lpstr>
      <vt:lpstr>メディアコンピューティング2023 </vt:lpstr>
      <vt:lpstr>２値化とは①</vt:lpstr>
      <vt:lpstr>２値化とは②</vt:lpstr>
      <vt:lpstr>演習08-01</vt:lpstr>
      <vt:lpstr>p-タイル法</vt:lpstr>
      <vt:lpstr>判別分析法（大津の２値化）①</vt:lpstr>
      <vt:lpstr>判別分析法（大津の２値化）②</vt:lpstr>
      <vt:lpstr>演習08-02</vt:lpstr>
      <vt:lpstr>連結性</vt:lpstr>
      <vt:lpstr>輪郭追跡①</vt:lpstr>
      <vt:lpstr>輪郭追跡②</vt:lpstr>
      <vt:lpstr>輪郭追跡③</vt:lpstr>
      <vt:lpstr>膨張・収縮処理①</vt:lpstr>
      <vt:lpstr>膨張・収縮処理②</vt:lpstr>
      <vt:lpstr>演習08-03</vt:lpstr>
      <vt:lpstr>ラベリング①</vt:lpstr>
      <vt:lpstr>ラベリング②</vt:lpstr>
      <vt:lpstr>ラベリング③</vt:lpstr>
      <vt:lpstr>ラベリング④</vt:lpstr>
      <vt:lpstr>ラベリング⑤</vt:lpstr>
      <vt:lpstr>形状特徴パラメータ</vt:lpstr>
      <vt:lpstr>演習08-04</vt:lpstr>
      <vt:lpstr>課題08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メディアコンピューティング2020 </dc:title>
  <dc:creator>北坂　孝幸</dc:creator>
  <cp:lastModifiedBy>稲垣　直弥</cp:lastModifiedBy>
  <cp:revision>1452</cp:revision>
  <dcterms:created xsi:type="dcterms:W3CDTF">2020-05-14T05:40:54Z</dcterms:created>
  <dcterms:modified xsi:type="dcterms:W3CDTF">2023-06-05T07:08:46Z</dcterms:modified>
</cp:coreProperties>
</file>